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1"/>
  </p:sldMasterIdLst>
  <p:notesMasterIdLst>
    <p:notesMasterId r:id="rId22"/>
  </p:notesMasterIdLst>
  <p:sldIdLst>
    <p:sldId id="256" r:id="rId2"/>
    <p:sldId id="340" r:id="rId3"/>
    <p:sldId id="302" r:id="rId4"/>
    <p:sldId id="314" r:id="rId5"/>
    <p:sldId id="323" r:id="rId6"/>
    <p:sldId id="364" r:id="rId7"/>
    <p:sldId id="365" r:id="rId8"/>
    <p:sldId id="357" r:id="rId9"/>
    <p:sldId id="342" r:id="rId10"/>
    <p:sldId id="344" r:id="rId11"/>
    <p:sldId id="309" r:id="rId12"/>
    <p:sldId id="367" r:id="rId13"/>
    <p:sldId id="267" r:id="rId14"/>
    <p:sldId id="360" r:id="rId15"/>
    <p:sldId id="363" r:id="rId16"/>
    <p:sldId id="352" r:id="rId17"/>
    <p:sldId id="271" r:id="rId18"/>
    <p:sldId id="354" r:id="rId19"/>
    <p:sldId id="368" r:id="rId20"/>
    <p:sldId id="356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4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106D89-27A6-5548-9636-1AAD516BEFA2}" type="doc">
      <dgm:prSet loTypeId="urn:microsoft.com/office/officeart/2005/8/layout/equatio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3BCBB3-F1B9-9A43-91CD-68336C674E32}">
      <dgm:prSet/>
      <dgm:spPr/>
      <dgm:t>
        <a:bodyPr/>
        <a:lstStyle/>
        <a:p>
          <a:endParaRPr lang="en-US" dirty="0"/>
        </a:p>
      </dgm:t>
    </dgm:pt>
    <dgm:pt modelId="{073A0E31-3D84-C847-9A77-681129593EDA}" type="sibTrans" cxnId="{0CAF2921-F4FD-EF47-81FE-8E704AA45782}">
      <dgm:prSet/>
      <dgm:spPr/>
      <dgm:t>
        <a:bodyPr/>
        <a:lstStyle/>
        <a:p>
          <a:endParaRPr lang="en-US"/>
        </a:p>
      </dgm:t>
    </dgm:pt>
    <dgm:pt modelId="{DACBFC51-BD5F-B14E-A55A-5BF5834B3FFC}" type="parTrans" cxnId="{0CAF2921-F4FD-EF47-81FE-8E704AA45782}">
      <dgm:prSet/>
      <dgm:spPr/>
      <dgm:t>
        <a:bodyPr/>
        <a:lstStyle/>
        <a:p>
          <a:endParaRPr lang="en-US"/>
        </a:p>
      </dgm:t>
    </dgm:pt>
    <dgm:pt modelId="{D97A246C-FA89-E944-80D2-ADAC8104D40C}">
      <dgm:prSet/>
      <dgm:spPr/>
      <dgm:t>
        <a:bodyPr/>
        <a:lstStyle/>
        <a:p>
          <a:endParaRPr lang="en-US" dirty="0"/>
        </a:p>
      </dgm:t>
    </dgm:pt>
    <dgm:pt modelId="{73D888AC-2614-184F-AD0B-E92B28722917}" type="sibTrans" cxnId="{4F405DAC-2EF4-5C4C-B3C7-389D71AF0FAB}">
      <dgm:prSet/>
      <dgm:spPr/>
      <dgm:t>
        <a:bodyPr/>
        <a:lstStyle/>
        <a:p>
          <a:endParaRPr lang="en-US"/>
        </a:p>
      </dgm:t>
    </dgm:pt>
    <dgm:pt modelId="{264A3EDC-97BE-3F46-A24D-672F106C54D4}" type="parTrans" cxnId="{4F405DAC-2EF4-5C4C-B3C7-389D71AF0FAB}">
      <dgm:prSet/>
      <dgm:spPr/>
      <dgm:t>
        <a:bodyPr/>
        <a:lstStyle/>
        <a:p>
          <a:endParaRPr lang="en-US"/>
        </a:p>
      </dgm:t>
    </dgm:pt>
    <dgm:pt modelId="{B9EA5B70-DA70-A24F-85F7-7B97E8DD11C2}">
      <dgm:prSet phldrT="[Text]" phldr="1"/>
      <dgm:spPr/>
      <dgm:t>
        <a:bodyPr/>
        <a:lstStyle/>
        <a:p>
          <a:endParaRPr lang="en-US" dirty="0"/>
        </a:p>
      </dgm:t>
    </dgm:pt>
    <dgm:pt modelId="{2C0A4375-85F6-D046-9C37-EAAA2EA2E33C}" type="sibTrans" cxnId="{62B0507F-C7F0-3E48-B254-EA943F4D8048}">
      <dgm:prSet/>
      <dgm:spPr/>
      <dgm:t>
        <a:bodyPr/>
        <a:lstStyle/>
        <a:p>
          <a:endParaRPr lang="en-US"/>
        </a:p>
      </dgm:t>
    </dgm:pt>
    <dgm:pt modelId="{33DEC3E8-776E-4A4E-BE86-6BFA5BAE2451}" type="parTrans" cxnId="{62B0507F-C7F0-3E48-B254-EA943F4D8048}">
      <dgm:prSet/>
      <dgm:spPr/>
      <dgm:t>
        <a:bodyPr/>
        <a:lstStyle/>
        <a:p>
          <a:endParaRPr lang="en-US"/>
        </a:p>
      </dgm:t>
    </dgm:pt>
    <dgm:pt modelId="{EA5B6223-6964-4E4C-A3D7-E4F9C8053056}" type="pres">
      <dgm:prSet presAssocID="{70106D89-27A6-5548-9636-1AAD516BEFA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BBBDA9-F30A-6B4C-9A77-54FFAB357CDF}" type="pres">
      <dgm:prSet presAssocID="{B9EA5B70-DA70-A24F-85F7-7B97E8DD11C2}" presName="node" presStyleLbl="node1" presStyleIdx="0" presStyleCnt="3" custScaleX="1556" custScaleY="3484" custLinFactNeighborX="-22107" custLinFactNeighborY="-22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6F1F8-BCD7-4344-8B5A-D8A0F7BB0886}" type="pres">
      <dgm:prSet presAssocID="{2C0A4375-85F6-D046-9C37-EAAA2EA2E33C}" presName="spacerL" presStyleCnt="0"/>
      <dgm:spPr/>
    </dgm:pt>
    <dgm:pt modelId="{B5EACB5C-1528-454F-93DD-5621A83BD3AA}" type="pres">
      <dgm:prSet presAssocID="{2C0A4375-85F6-D046-9C37-EAAA2EA2E33C}" presName="sibTrans" presStyleLbl="sibTrans2D1" presStyleIdx="0" presStyleCnt="2" custScaleX="24673" custScaleY="31424" custLinFactNeighborX="-21398" custLinFactNeighborY="-17614"/>
      <dgm:spPr/>
      <dgm:t>
        <a:bodyPr/>
        <a:lstStyle/>
        <a:p>
          <a:endParaRPr lang="en-US"/>
        </a:p>
      </dgm:t>
    </dgm:pt>
    <dgm:pt modelId="{9ADD52DA-81FE-6B4E-B847-8D50F63B9FB5}" type="pres">
      <dgm:prSet presAssocID="{2C0A4375-85F6-D046-9C37-EAAA2EA2E33C}" presName="spacerR" presStyleCnt="0"/>
      <dgm:spPr/>
    </dgm:pt>
    <dgm:pt modelId="{A864A70B-039D-9F4F-9B38-9305B30D1A3C}" type="pres">
      <dgm:prSet presAssocID="{D97A246C-FA89-E944-80D2-ADAC8104D40C}" presName="node" presStyleLbl="node1" presStyleIdx="1" presStyleCnt="3" custFlipVert="0" custFlipHor="0" custScaleX="9299" custScaleY="9041" custLinFactNeighborX="21518" custLinFactNeighborY="-10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319BA-50C1-3241-AEBA-9B217817B923}" type="pres">
      <dgm:prSet presAssocID="{73D888AC-2614-184F-AD0B-E92B28722917}" presName="spacerL" presStyleCnt="0"/>
      <dgm:spPr/>
    </dgm:pt>
    <dgm:pt modelId="{3B602B7E-871B-E144-9FB8-8FDD231C9D6C}" type="pres">
      <dgm:prSet presAssocID="{73D888AC-2614-184F-AD0B-E92B28722917}" presName="sibTrans" presStyleLbl="sibTrans2D1" presStyleIdx="1" presStyleCnt="2" custFlipHor="1" custScaleX="20614" custScaleY="18872" custLinFactNeighborX="-13890" custLinFactNeighborY="-19139"/>
      <dgm:spPr/>
      <dgm:t>
        <a:bodyPr/>
        <a:lstStyle/>
        <a:p>
          <a:endParaRPr lang="en-US"/>
        </a:p>
      </dgm:t>
    </dgm:pt>
    <dgm:pt modelId="{55149652-9E60-174C-8433-5246925A45ED}" type="pres">
      <dgm:prSet presAssocID="{73D888AC-2614-184F-AD0B-E92B28722917}" presName="spacerR" presStyleCnt="0"/>
      <dgm:spPr/>
    </dgm:pt>
    <dgm:pt modelId="{D0E0EF4D-8CD4-BE48-B29B-ADB4006B75F6}" type="pres">
      <dgm:prSet presAssocID="{663BCBB3-F1B9-9A43-91CD-68336C674E32}" presName="node" presStyleLbl="node1" presStyleIdx="2" presStyleCnt="3" custFlipVert="0" custFlipHor="1" custScaleX="1362" custScaleY="5769" custLinFactNeighborX="68715" custLinFactNeighborY="-8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A590F3-BAC2-F44A-A596-EDC0D4EBD816}" type="presOf" srcId="{663BCBB3-F1B9-9A43-91CD-68336C674E32}" destId="{D0E0EF4D-8CD4-BE48-B29B-ADB4006B75F6}" srcOrd="0" destOrd="0" presId="urn:microsoft.com/office/officeart/2005/8/layout/equation1"/>
    <dgm:cxn modelId="{11671478-7F6F-4B46-AB0A-B6B2ECD266BD}" type="presOf" srcId="{73D888AC-2614-184F-AD0B-E92B28722917}" destId="{3B602B7E-871B-E144-9FB8-8FDD231C9D6C}" srcOrd="0" destOrd="0" presId="urn:microsoft.com/office/officeart/2005/8/layout/equation1"/>
    <dgm:cxn modelId="{62B0507F-C7F0-3E48-B254-EA943F4D8048}" srcId="{70106D89-27A6-5548-9636-1AAD516BEFA2}" destId="{B9EA5B70-DA70-A24F-85F7-7B97E8DD11C2}" srcOrd="0" destOrd="0" parTransId="{33DEC3E8-776E-4A4E-BE86-6BFA5BAE2451}" sibTransId="{2C0A4375-85F6-D046-9C37-EAAA2EA2E33C}"/>
    <dgm:cxn modelId="{5A728EB5-D9F1-7942-BED3-7895C28350A9}" type="presOf" srcId="{B9EA5B70-DA70-A24F-85F7-7B97E8DD11C2}" destId="{9ABBBDA9-F30A-6B4C-9A77-54FFAB357CDF}" srcOrd="0" destOrd="0" presId="urn:microsoft.com/office/officeart/2005/8/layout/equation1"/>
    <dgm:cxn modelId="{2FC90C91-6E8F-8849-A4F6-29CB8252082D}" type="presOf" srcId="{2C0A4375-85F6-D046-9C37-EAAA2EA2E33C}" destId="{B5EACB5C-1528-454F-93DD-5621A83BD3AA}" srcOrd="0" destOrd="0" presId="urn:microsoft.com/office/officeart/2005/8/layout/equation1"/>
    <dgm:cxn modelId="{13FBACD7-0D3D-8340-B85B-2F6B15C59289}" type="presOf" srcId="{D97A246C-FA89-E944-80D2-ADAC8104D40C}" destId="{A864A70B-039D-9F4F-9B38-9305B30D1A3C}" srcOrd="0" destOrd="0" presId="urn:microsoft.com/office/officeart/2005/8/layout/equation1"/>
    <dgm:cxn modelId="{FD8E9214-7A01-3341-ACF6-9D56074B260E}" type="presOf" srcId="{70106D89-27A6-5548-9636-1AAD516BEFA2}" destId="{EA5B6223-6964-4E4C-A3D7-E4F9C8053056}" srcOrd="0" destOrd="0" presId="urn:microsoft.com/office/officeart/2005/8/layout/equation1"/>
    <dgm:cxn modelId="{0CAF2921-F4FD-EF47-81FE-8E704AA45782}" srcId="{70106D89-27A6-5548-9636-1AAD516BEFA2}" destId="{663BCBB3-F1B9-9A43-91CD-68336C674E32}" srcOrd="2" destOrd="0" parTransId="{DACBFC51-BD5F-B14E-A55A-5BF5834B3FFC}" sibTransId="{073A0E31-3D84-C847-9A77-681129593EDA}"/>
    <dgm:cxn modelId="{4F405DAC-2EF4-5C4C-B3C7-389D71AF0FAB}" srcId="{70106D89-27A6-5548-9636-1AAD516BEFA2}" destId="{D97A246C-FA89-E944-80D2-ADAC8104D40C}" srcOrd="1" destOrd="0" parTransId="{264A3EDC-97BE-3F46-A24D-672F106C54D4}" sibTransId="{73D888AC-2614-184F-AD0B-E92B28722917}"/>
    <dgm:cxn modelId="{CA718844-0981-BD46-A458-E847AEB7C063}" type="presParOf" srcId="{EA5B6223-6964-4E4C-A3D7-E4F9C8053056}" destId="{9ABBBDA9-F30A-6B4C-9A77-54FFAB357CDF}" srcOrd="0" destOrd="0" presId="urn:microsoft.com/office/officeart/2005/8/layout/equation1"/>
    <dgm:cxn modelId="{C3467B43-CC1E-7347-A1FA-F4FD0782E899}" type="presParOf" srcId="{EA5B6223-6964-4E4C-A3D7-E4F9C8053056}" destId="{7396F1F8-BCD7-4344-8B5A-D8A0F7BB0886}" srcOrd="1" destOrd="0" presId="urn:microsoft.com/office/officeart/2005/8/layout/equation1"/>
    <dgm:cxn modelId="{1FEC9FE6-1452-8946-B9D3-90FB9794AF41}" type="presParOf" srcId="{EA5B6223-6964-4E4C-A3D7-E4F9C8053056}" destId="{B5EACB5C-1528-454F-93DD-5621A83BD3AA}" srcOrd="2" destOrd="0" presId="urn:microsoft.com/office/officeart/2005/8/layout/equation1"/>
    <dgm:cxn modelId="{EE69CE41-FAA4-9C48-93DE-9301C9789DB7}" type="presParOf" srcId="{EA5B6223-6964-4E4C-A3D7-E4F9C8053056}" destId="{9ADD52DA-81FE-6B4E-B847-8D50F63B9FB5}" srcOrd="3" destOrd="0" presId="urn:microsoft.com/office/officeart/2005/8/layout/equation1"/>
    <dgm:cxn modelId="{8A323353-E7B0-7D4F-A83D-AE2187F34B94}" type="presParOf" srcId="{EA5B6223-6964-4E4C-A3D7-E4F9C8053056}" destId="{A864A70B-039D-9F4F-9B38-9305B30D1A3C}" srcOrd="4" destOrd="0" presId="urn:microsoft.com/office/officeart/2005/8/layout/equation1"/>
    <dgm:cxn modelId="{C6460914-1691-B14F-ABA8-25E7BD180C6B}" type="presParOf" srcId="{EA5B6223-6964-4E4C-A3D7-E4F9C8053056}" destId="{BCD319BA-50C1-3241-AEBA-9B217817B923}" srcOrd="5" destOrd="0" presId="urn:microsoft.com/office/officeart/2005/8/layout/equation1"/>
    <dgm:cxn modelId="{4D6F2899-B26D-434F-8CA4-6AF741FE8685}" type="presParOf" srcId="{EA5B6223-6964-4E4C-A3D7-E4F9C8053056}" destId="{3B602B7E-871B-E144-9FB8-8FDD231C9D6C}" srcOrd="6" destOrd="0" presId="urn:microsoft.com/office/officeart/2005/8/layout/equation1"/>
    <dgm:cxn modelId="{95CA3953-81E1-3C4C-BC41-40D6B548309F}" type="presParOf" srcId="{EA5B6223-6964-4E4C-A3D7-E4F9C8053056}" destId="{55149652-9E60-174C-8433-5246925A45ED}" srcOrd="7" destOrd="0" presId="urn:microsoft.com/office/officeart/2005/8/layout/equation1"/>
    <dgm:cxn modelId="{87EAE5E6-F4B5-BE45-ACBF-5B32E2DD6B5E}" type="presParOf" srcId="{EA5B6223-6964-4E4C-A3D7-E4F9C8053056}" destId="{D0E0EF4D-8CD4-BE48-B29B-ADB4006B75F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BBDA9-F30A-6B4C-9A77-54FFAB357CDF}">
      <dsp:nvSpPr>
        <dsp:cNvPr id="0" name=""/>
        <dsp:cNvSpPr/>
      </dsp:nvSpPr>
      <dsp:spPr>
        <a:xfrm>
          <a:off x="1050062" y="170158"/>
          <a:ext cx="127927" cy="2864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68796" y="212106"/>
        <a:ext cx="90459" cy="202543"/>
      </dsp:txXfrm>
    </dsp:sp>
    <dsp:sp modelId="{B5EACB5C-1528-454F-93DD-5621A83BD3AA}">
      <dsp:nvSpPr>
        <dsp:cNvPr id="0" name=""/>
        <dsp:cNvSpPr/>
      </dsp:nvSpPr>
      <dsp:spPr>
        <a:xfrm>
          <a:off x="1850314" y="605565"/>
          <a:ext cx="1176533" cy="1498455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006263" y="1216432"/>
        <a:ext cx="864635" cy="276721"/>
      </dsp:txXfrm>
    </dsp:sp>
    <dsp:sp modelId="{A864A70B-039D-9F4F-9B38-9305B30D1A3C}">
      <dsp:nvSpPr>
        <dsp:cNvPr id="0" name=""/>
        <dsp:cNvSpPr/>
      </dsp:nvSpPr>
      <dsp:spPr>
        <a:xfrm>
          <a:off x="3980942" y="969664"/>
          <a:ext cx="764523" cy="7433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4092904" y="1078519"/>
        <a:ext cx="540599" cy="525601"/>
      </dsp:txXfrm>
    </dsp:sp>
    <dsp:sp modelId="{3B602B7E-871B-E144-9FB8-8FDD231C9D6C}">
      <dsp:nvSpPr>
        <dsp:cNvPr id="0" name=""/>
        <dsp:cNvSpPr/>
      </dsp:nvSpPr>
      <dsp:spPr>
        <a:xfrm flipH="1">
          <a:off x="5176675" y="832117"/>
          <a:ext cx="982979" cy="899912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>
        <a:off x="5306969" y="1017499"/>
        <a:ext cx="722391" cy="529148"/>
      </dsp:txXfrm>
    </dsp:sp>
    <dsp:sp modelId="{D0E0EF4D-8CD4-BE48-B29B-ADB4006B75F6}">
      <dsp:nvSpPr>
        <dsp:cNvPr id="0" name=""/>
        <dsp:cNvSpPr/>
      </dsp:nvSpPr>
      <dsp:spPr>
        <a:xfrm flipH="1">
          <a:off x="7378710" y="1244675"/>
          <a:ext cx="111977" cy="4743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7395109" y="1314135"/>
        <a:ext cx="79179" cy="335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30A4CD-EE06-DD4A-8AF9-870254B71FE2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40CDBA-0488-7D47-9515-80380F63FA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CDBA-0488-7D47-9515-80380F63FA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1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 a previous</a:t>
            </a:r>
            <a:r>
              <a:rPr lang="en-US" baseline="0"/>
              <a:t> paper.  Lesser skilled and trained paraprofessionals.  Train them how to use smart devices, treat wounds, deliver/dispense basic care.  P</a:t>
            </a:r>
          </a:p>
          <a:p>
            <a:endParaRPr lang="en-US" baseline="0"/>
          </a:p>
          <a:p>
            <a:r>
              <a:rPr lang="en-US" baseline="0"/>
              <a:t>Instead of Dr. writing order to draw blood or dispense treatment—smart machine makes recommendation.  </a:t>
            </a:r>
          </a:p>
          <a:p>
            <a:endParaRPr lang="en-US" baseline="0"/>
          </a:p>
          <a:p>
            <a:endParaRPr lang="en-US" baseline="0"/>
          </a:p>
          <a:p>
            <a:r>
              <a:rPr lang="en-US" baseline="0"/>
              <a:t>Phlebotomists, medical techs—augment their abilities.  </a:t>
            </a:r>
            <a:r>
              <a:rPr lang="en-US" baseline="0" err="1"/>
              <a:t>Wellpoint</a:t>
            </a:r>
            <a:r>
              <a:rPr lang="en-US" baseline="0"/>
              <a:t>—RN using Watson technology for utilization review decisions.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CDBA-0488-7D47-9515-80380F63FA0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05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Cite claims made by </a:t>
            </a:r>
            <a:r>
              <a:rPr lang="en-US" err="1"/>
              <a:t>skinscan</a:t>
            </a:r>
            <a:r>
              <a:rPr lang="en-US"/>
              <a:t> app—as</a:t>
            </a:r>
            <a:r>
              <a:rPr lang="en-US" baseline="0"/>
              <a:t> accurate as dermatologist looking under </a:t>
            </a:r>
            <a:r>
              <a:rPr lang="en-US" baseline="0" err="1"/>
              <a:t>dermatatome</a:t>
            </a:r>
            <a:r>
              <a:rPr lang="en-US" baseline="0"/>
              <a:t>—</a:t>
            </a:r>
          </a:p>
          <a:p>
            <a:endParaRPr lang="en-US" baseline="0"/>
          </a:p>
          <a:p>
            <a:r>
              <a:rPr lang="en-US" baseline="0"/>
              <a:t>Is </a:t>
            </a:r>
            <a:r>
              <a:rPr lang="en-US" baseline="0" err="1"/>
              <a:t>Skinscan</a:t>
            </a:r>
            <a:r>
              <a:rPr lang="en-US" baseline="0"/>
              <a:t> practicing practicing medicine?</a:t>
            </a:r>
          </a:p>
          <a:p>
            <a:endParaRPr lang="en-US" baseline="0"/>
          </a:p>
          <a:p>
            <a:r>
              <a:rPr lang="en-US" baseline="0"/>
              <a:t>How long for </a:t>
            </a:r>
            <a:r>
              <a:rPr lang="en-US" baseline="0" err="1"/>
              <a:t>derm</a:t>
            </a:r>
            <a:r>
              <a:rPr lang="en-US" baseline="0"/>
              <a:t> </a:t>
            </a:r>
            <a:r>
              <a:rPr lang="en-US" baseline="0" err="1"/>
              <a:t>appt</a:t>
            </a:r>
            <a:r>
              <a:rPr lang="en-US" baseline="0"/>
              <a:t> in VA or Medicaid?</a:t>
            </a:r>
          </a:p>
          <a:p>
            <a:endParaRPr lang="en-US" baseline="0"/>
          </a:p>
          <a:p>
            <a:r>
              <a:rPr lang="en-US" baseline="0" err="1"/>
              <a:t>Derm</a:t>
            </a:r>
            <a:r>
              <a:rPr lang="en-US" baseline="0"/>
              <a:t>—pre-screen patients.  See </a:t>
            </a:r>
            <a:r>
              <a:rPr lang="en-US" baseline="0" err="1"/>
              <a:t>dr</a:t>
            </a:r>
            <a:r>
              <a:rPr lang="en-US" baseline="0"/>
              <a:t> for treatment/advice.  </a:t>
            </a:r>
          </a:p>
          <a:p>
            <a:endParaRPr lang="en-US" baseline="0"/>
          </a:p>
          <a:p>
            <a:r>
              <a:rPr lang="en-US" baseline="0"/>
              <a:t>Urgent care is primary care—free up ER for trauma.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CDBA-0488-7D47-9515-80380F63FA0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69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CDC—Kenya</a:t>
            </a:r>
            <a:r>
              <a:rPr lang="en-US" baseline="0"/>
              <a:t> </a:t>
            </a:r>
            <a:r>
              <a:rPr lang="en-US" baseline="0" err="1"/>
              <a:t>mHealth</a:t>
            </a:r>
            <a:r>
              <a:rPr lang="en-US" baseline="0"/>
              <a:t> initiative: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CDBA-0488-7D47-9515-80380F63FA0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8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CDBA-0488-7D47-9515-80380F63FA0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64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CDBA-0488-7D47-9515-80380F63FA0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05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AutoNum type="arabicPeriod"/>
            </a:pPr>
            <a:r>
              <a:rPr lang="en-US"/>
              <a:t>Electric Car—technology forcing regulations—set</a:t>
            </a:r>
            <a:r>
              <a:rPr lang="en-US" baseline="0"/>
              <a:t> future standards that current technology cannot meet to incentivize innovation.  Kenya—all new medical device must have </a:t>
            </a:r>
            <a:r>
              <a:rPr lang="en-US" baseline="0" err="1"/>
              <a:t>wi-fi</a:t>
            </a:r>
            <a:r>
              <a:rPr lang="en-US" baseline="0"/>
              <a:t> capabilities. </a:t>
            </a:r>
          </a:p>
          <a:p>
            <a:pPr marL="232943" indent="-232943">
              <a:buAutoNum type="arabicPeriod"/>
            </a:pPr>
            <a:endParaRPr lang="en-US" baseline="0"/>
          </a:p>
          <a:p>
            <a:pPr marL="232943" indent="-232943">
              <a:buAutoNum type="arabicPeriod"/>
            </a:pPr>
            <a:r>
              <a:rPr lang="en-US" baseline="0"/>
              <a:t>Google Glass—after roll-out-laws and private regulations preventing use in public spaces—lack of social acceptability.</a:t>
            </a:r>
          </a:p>
          <a:p>
            <a:endParaRPr lang="en-US" baseline="0"/>
          </a:p>
          <a:p>
            <a:pPr marL="232943" indent="-232943">
              <a:buAutoNum type="arabicPeriod" startAt="3"/>
            </a:pPr>
            <a:r>
              <a:rPr lang="en-US" baseline="0" err="1"/>
              <a:t>Uber</a:t>
            </a:r>
            <a:r>
              <a:rPr lang="en-US" baseline="0"/>
              <a:t>—unlicensed taxi service—that did violate many municipalities licensing regulations.  Example --beyond social acceptance.  Social demand for service led to laws changing.</a:t>
            </a:r>
          </a:p>
          <a:p>
            <a:pPr marL="232943" indent="-232943">
              <a:buAutoNum type="arabicPeriod" startAt="3"/>
            </a:pPr>
            <a:endParaRPr lang="en-US" baseline="0"/>
          </a:p>
          <a:p>
            <a:pPr marL="232943" indent="-232943">
              <a:buAutoNum type="arabicPeriod" startAt="3"/>
            </a:pPr>
            <a:r>
              <a:rPr lang="en-US" baseline="0"/>
              <a:t>Using unlicensed taxi drivers was a bridge to </a:t>
            </a:r>
            <a:r>
              <a:rPr lang="en-US" baseline="0" err="1"/>
              <a:t>Uber’s</a:t>
            </a:r>
            <a:r>
              <a:rPr lang="en-US" baseline="0"/>
              <a:t> ultimate goal—driverless cars.  </a:t>
            </a:r>
            <a:r>
              <a:rPr lang="en-US" baseline="0" err="1"/>
              <a:t>Uber’s</a:t>
            </a:r>
            <a:r>
              <a:rPr lang="en-US" baseline="0"/>
              <a:t> biggest expense?  The drivers.  Driverless cars also need laws and  laws and laws and friendly regulatory system—they are on the way.   </a:t>
            </a:r>
          </a:p>
          <a:p>
            <a:pPr marL="232943" indent="-232943">
              <a:buAutoNum type="arabicPeriod" startAt="3"/>
            </a:pPr>
            <a:endParaRPr lang="en-US" baseline="0"/>
          </a:p>
          <a:p>
            <a:endParaRPr lang="en-US" baseline="0"/>
          </a:p>
          <a:p>
            <a:pPr marL="232943" indent="-232943">
              <a:buAutoNum type="arabicPeriod"/>
            </a:pPr>
            <a:r>
              <a:rPr lang="en-US" baseline="0"/>
              <a:t>  </a:t>
            </a:r>
          </a:p>
          <a:p>
            <a:pPr marL="232943" indent="-232943">
              <a:buAutoNum type="arabicPeriod"/>
            </a:pPr>
            <a:endParaRPr lang="en-US" baseline="0"/>
          </a:p>
          <a:p>
            <a:pPr marL="232943" indent="-232943">
              <a:buAutoNum type="arabicPeriod"/>
            </a:pPr>
            <a:endParaRPr lang="en-US" baseline="0"/>
          </a:p>
          <a:p>
            <a:endParaRPr lang="en-US" baseline="0"/>
          </a:p>
          <a:p>
            <a:endParaRPr lang="en-US" baseline="0"/>
          </a:p>
          <a:p>
            <a:r>
              <a:rPr lang="en-US" baseline="0"/>
              <a:t>Google Glass--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CDBA-0488-7D47-9515-80380F63FA0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41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CDBA-0488-7D47-9515-80380F63FA0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80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CDBA-0488-7D47-9515-80380F63FA0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88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CDBA-0488-7D47-9515-80380F63FA0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62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CDBA-0488-7D47-9515-80380F63FA0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4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Law codifies social</a:t>
            </a:r>
            <a:r>
              <a:rPr lang="en-US" baseline="0"/>
              <a:t> norms</a:t>
            </a:r>
          </a:p>
          <a:p>
            <a:endParaRPr lang="en-US" baseline="0"/>
          </a:p>
          <a:p>
            <a:r>
              <a:rPr lang="en-US" baseline="0"/>
              <a:t>Policy defines development of norms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CDBA-0488-7D47-9515-80380F63FA0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33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CDBA-0488-7D47-9515-80380F63FA0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85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CDBA-0488-7D47-9515-80380F63FA0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10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CDBA-0488-7D47-9515-80380F63FA0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33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CDBA-0488-7D47-9515-80380F63FA0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37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CDBA-0488-7D47-9515-80380F63FA0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07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CDBA-0488-7D47-9515-80380F63FA0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45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Expensive.  11+ years pre-med</a:t>
            </a:r>
            <a:r>
              <a:rPr lang="en-US" baseline="0"/>
              <a:t> to residency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CDBA-0488-7D47-9515-80380F63FA0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45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err="1"/>
              <a:t>Wellpoint</a:t>
            </a:r>
            <a:r>
              <a:rPr lang="en-US"/>
              <a:t> using Watson for its</a:t>
            </a:r>
            <a:r>
              <a:rPr lang="en-US" baseline="0"/>
              <a:t> Clinical Decision Support Programs.  Reduce diagnostic and treating errors.  Reduce waste.  </a:t>
            </a:r>
          </a:p>
          <a:p>
            <a:r>
              <a:rPr lang="en-US" baseline="0"/>
              <a:t>Read 800 million pages per second</a:t>
            </a:r>
          </a:p>
          <a:p>
            <a:endParaRPr lang="en-US" baseline="0"/>
          </a:p>
          <a:p>
            <a:r>
              <a:rPr lang="en-US" baseline="0"/>
              <a:t>Watson going to medical school at Cleveland Clinic.  Being used by insurer </a:t>
            </a:r>
            <a:r>
              <a:rPr lang="en-US" baseline="0" err="1"/>
              <a:t>Wellpoint</a:t>
            </a:r>
            <a:r>
              <a:rPr lang="en-US" baseline="0"/>
              <a:t> for utilization review/recommending patient treatment to providers. 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CDBA-0488-7D47-9515-80380F63FA0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3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B94-5E24-AF4F-9528-FD8BEF3C484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32D8-28DB-904D-AC5B-0E5DFBFD8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B94-5E24-AF4F-9528-FD8BEF3C484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32D8-28DB-904D-AC5B-0E5DFBFD8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B94-5E24-AF4F-9528-FD8BEF3C484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32D8-28DB-904D-AC5B-0E5DFBFD8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B94-5E24-AF4F-9528-FD8BEF3C484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32D8-28DB-904D-AC5B-0E5DFBFD8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B94-5E24-AF4F-9528-FD8BEF3C484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32D8-28DB-904D-AC5B-0E5DFBFD8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B94-5E24-AF4F-9528-FD8BEF3C484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32D8-28DB-904D-AC5B-0E5DFBFD8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B94-5E24-AF4F-9528-FD8BEF3C484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32D8-28DB-904D-AC5B-0E5DFBFD8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B94-5E24-AF4F-9528-FD8BEF3C484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32D8-28DB-904D-AC5B-0E5DFBFD8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B94-5E24-AF4F-9528-FD8BEF3C484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32D8-28DB-904D-AC5B-0E5DFBFD8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B94-5E24-AF4F-9528-FD8BEF3C484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32D8-28DB-904D-AC5B-0E5DFBFD8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B94-5E24-AF4F-9528-FD8BEF3C484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2332D8-28DB-904D-AC5B-0E5DFBFD8B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72CB94-5E24-AF4F-9528-FD8BEF3C484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2332D8-28DB-904D-AC5B-0E5DFBFD8BC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file://localhost/Users/builder/Desktop/asmle%20images/house%20md.jpg" TargetMode="Externa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1.xml"/><Relationship Id="rId9" Type="http://schemas.openxmlformats.org/officeDocument/2006/relationships/image" Target="file://localhost/Users/builder/Desktop/asmle%20images/homer%20simpso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366" y="566036"/>
            <a:ext cx="8310531" cy="5936466"/>
          </a:xfrm>
        </p:spPr>
        <p:txBody>
          <a:bodyPr>
            <a:noAutofit/>
          </a:bodyPr>
          <a:lstStyle/>
          <a:p>
            <a:endParaRPr lang="en-US" sz="3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366" y="566037"/>
            <a:ext cx="8310531" cy="5936466"/>
          </a:xfrm>
        </p:spPr>
        <p:txBody>
          <a:bodyPr vert="horz" lIns="0" rIns="18288" anchor="t">
            <a:normAutofit fontScale="85000" lnSpcReduction="20000"/>
          </a:bodyPr>
          <a:lstStyle/>
          <a:p>
            <a:pPr algn="ctr"/>
            <a:r>
              <a:rPr lang="en-US" sz="7100" dirty="0"/>
              <a:t>Medicine in the Age of Smart Machines</a:t>
            </a:r>
          </a:p>
          <a:p>
            <a:pPr algn="l"/>
            <a:endParaRPr lang="en-US" sz="4000" dirty="0"/>
          </a:p>
          <a:p>
            <a:pPr algn="l"/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Fazal</a:t>
            </a:r>
            <a:r>
              <a:rPr lang="en-US" sz="2800" dirty="0"/>
              <a:t> Khan, M.D.-J.D</a:t>
            </a:r>
            <a:br>
              <a:rPr lang="en-US" sz="2800" dirty="0"/>
            </a:br>
            <a:r>
              <a:rPr lang="en-US" sz="2800" dirty="0"/>
              <a:t>Associate Professor</a:t>
            </a:r>
            <a:br>
              <a:rPr lang="en-US" sz="2800" dirty="0"/>
            </a:br>
            <a:r>
              <a:rPr lang="en-US" sz="2800" dirty="0"/>
              <a:t>University of Georgia School of Law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920000">
            <a:off x="3192463" y="3200400"/>
            <a:ext cx="4894976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5400" dirty="0">
                <a:solidFill>
                  <a:srgbClr val="A5A5A5"/>
                </a:solidFill>
              </a:rPr>
              <a:t>Copyright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828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Dr. House in Your House?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712823"/>
              </p:ext>
            </p:extLst>
          </p:nvPr>
        </p:nvGraphicFramePr>
        <p:xfrm>
          <a:off x="563026" y="2411322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homer simpson" descr="/Users/builder/Desktop/asmle images/homer simpson"/>
          <p:cNvPicPr>
            <a:picLocks noChangeAspect="1"/>
          </p:cNvPicPr>
          <p:nvPr/>
        </p:nvPicPr>
        <p:blipFill>
          <a:blip r:embed="rId8" r:link="rId9"/>
          <a:stretch>
            <a:fillRect/>
          </a:stretch>
        </p:blipFill>
        <p:spPr>
          <a:xfrm>
            <a:off x="0" y="2411322"/>
            <a:ext cx="2488088" cy="2275047"/>
          </a:xfrm>
          <a:prstGeom prst="rect">
            <a:avLst/>
          </a:prstGeom>
        </p:spPr>
      </p:pic>
      <p:pic>
        <p:nvPicPr>
          <p:cNvPr id="12" name="house md.jpg" descr="/Users/builder/Desktop/asmle images/house md.jpg"/>
          <p:cNvPicPr>
            <a:picLocks noChangeAspect="1"/>
          </p:cNvPicPr>
          <p:nvPr/>
        </p:nvPicPr>
        <p:blipFill>
          <a:blip r:embed="rId10" r:link="rId11"/>
          <a:stretch>
            <a:fillRect/>
          </a:stretch>
        </p:blipFill>
        <p:spPr>
          <a:xfrm>
            <a:off x="6886478" y="2411322"/>
            <a:ext cx="1974002" cy="2632902"/>
          </a:xfrm>
          <a:prstGeom prst="rect">
            <a:avLst/>
          </a:prstGeom>
        </p:spPr>
      </p:pic>
      <p:pic>
        <p:nvPicPr>
          <p:cNvPr id="7" name="Picture 6" descr="ipad medapp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9874" y="2511141"/>
            <a:ext cx="2149830" cy="2275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20000">
            <a:off x="3192463" y="3200400"/>
            <a:ext cx="4894976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5400" dirty="0">
                <a:solidFill>
                  <a:srgbClr val="A5A5A5"/>
                </a:solidFill>
              </a:rPr>
              <a:t>Copyright</a:t>
            </a:r>
          </a:p>
        </p:txBody>
      </p:sp>
    </p:spTree>
    <p:extLst>
      <p:ext uri="{BB962C8B-B14F-4D97-AF65-F5344CB8AC3E}">
        <p14:creationId xmlns:p14="http://schemas.microsoft.com/office/powerpoint/2010/main" val="19393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69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err="1"/>
              <a:t>mHealth</a:t>
            </a:r>
            <a:r>
              <a:rPr lang="en-US"/>
              <a:t>: No Appointment Needed</a:t>
            </a:r>
          </a:p>
        </p:txBody>
      </p:sp>
      <p:pic>
        <p:nvPicPr>
          <p:cNvPr id="6" name="Content Placeholder 5" descr="skinscan2.jpg"/>
          <p:cNvPicPr>
            <a:picLocks noGrp="1" noChangeAspect="1"/>
          </p:cNvPicPr>
          <p:nvPr>
            <p:ph idx="1"/>
          </p:nvPr>
        </p:nvPicPr>
        <p:blipFill>
          <a:blip r:embed="rId3"/>
          <a:srcRect l="-26034" r="-26034"/>
          <a:stretch>
            <a:fillRect/>
          </a:stretch>
        </p:blipFill>
        <p:spPr>
          <a:xfrm>
            <a:off x="0" y="2286000"/>
            <a:ext cx="7772400" cy="4572000"/>
          </a:xfrm>
        </p:spPr>
      </p:pic>
      <p:sp>
        <p:nvSpPr>
          <p:cNvPr id="7" name="TextBox 6"/>
          <p:cNvSpPr txBox="1"/>
          <p:nvPr/>
        </p:nvSpPr>
        <p:spPr>
          <a:xfrm>
            <a:off x="6366129" y="6488668"/>
            <a:ext cx="315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Skinscan</a:t>
            </a:r>
            <a:r>
              <a:rPr lang="en-US"/>
              <a:t> App</a:t>
            </a:r>
          </a:p>
        </p:txBody>
      </p:sp>
      <p:sp>
        <p:nvSpPr>
          <p:cNvPr id="5" name="TextBox 4"/>
          <p:cNvSpPr txBox="1"/>
          <p:nvPr/>
        </p:nvSpPr>
        <p:spPr>
          <a:xfrm rot="1920000">
            <a:off x="3192463" y="3200400"/>
            <a:ext cx="4894976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5400" dirty="0">
                <a:solidFill>
                  <a:srgbClr val="A5A5A5"/>
                </a:solidFill>
              </a:rPr>
              <a:t>Copyright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Necessity and Technological Innovation</a:t>
            </a:r>
          </a:p>
        </p:txBody>
      </p:sp>
      <p:pic>
        <p:nvPicPr>
          <p:cNvPr id="4" name="Content Placeholder 3" descr="kenya mHealth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5" b="9935"/>
          <a:stretch>
            <a:fillRect/>
          </a:stretch>
        </p:blipFill>
        <p:spPr>
          <a:xfrm>
            <a:off x="457200" y="1935480"/>
            <a:ext cx="8229600" cy="4389120"/>
          </a:xfrm>
        </p:spPr>
      </p:pic>
      <p:sp>
        <p:nvSpPr>
          <p:cNvPr id="5" name="TextBox 4"/>
          <p:cNvSpPr txBox="1"/>
          <p:nvPr/>
        </p:nvSpPr>
        <p:spPr>
          <a:xfrm rot="1920000">
            <a:off x="3192463" y="3200400"/>
            <a:ext cx="4894976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5400" dirty="0">
                <a:solidFill>
                  <a:srgbClr val="A5A5A5"/>
                </a:solidFill>
              </a:rPr>
              <a:t>Copyright</a:t>
            </a:r>
          </a:p>
        </p:txBody>
      </p:sp>
    </p:spTree>
    <p:extLst>
      <p:ext uri="{BB962C8B-B14F-4D97-AF65-F5344CB8AC3E}">
        <p14:creationId xmlns:p14="http://schemas.microsoft.com/office/powerpoint/2010/main" val="133236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83196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Triple Aim via Smart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35" y="1974220"/>
            <a:ext cx="7554800" cy="4607665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Increase Access</a:t>
            </a:r>
          </a:p>
          <a:p>
            <a:pPr lvl="1"/>
            <a:r>
              <a:rPr lang="en-US" err="1"/>
              <a:t>Autonomize</a:t>
            </a:r>
            <a:r>
              <a:rPr lang="en-US"/>
              <a:t> non-physicians (NPs, PAs, </a:t>
            </a:r>
            <a:r>
              <a:rPr lang="en-US" err="1"/>
              <a:t>etc</a:t>
            </a:r>
            <a:r>
              <a:rPr lang="en-US"/>
              <a:t>) to deliver more primary care</a:t>
            </a:r>
          </a:p>
          <a:p>
            <a:pPr lvl="1"/>
            <a:r>
              <a:rPr lang="en-US"/>
              <a:t>Patient Self-help (e.g., </a:t>
            </a:r>
            <a:r>
              <a:rPr lang="en-US" err="1"/>
              <a:t>mHealth</a:t>
            </a:r>
            <a:r>
              <a:rPr lang="en-US"/>
              <a:t> apps, automated kiosks)</a:t>
            </a:r>
          </a:p>
          <a:p>
            <a:r>
              <a:rPr lang="en-US"/>
              <a:t>Improve Quality</a:t>
            </a:r>
          </a:p>
          <a:p>
            <a:pPr lvl="1"/>
            <a:r>
              <a:rPr lang="en-US"/>
              <a:t>Demonstrate machine analysis equivalent or superior to highest trained professionals</a:t>
            </a:r>
          </a:p>
          <a:p>
            <a:pPr lvl="1"/>
            <a:r>
              <a:rPr lang="en-US"/>
              <a:t>Continual improvement with machine learning processing more transactional data</a:t>
            </a:r>
          </a:p>
          <a:p>
            <a:pPr lvl="1"/>
            <a:r>
              <a:rPr lang="en-US"/>
              <a:t>Eliminate human error (diagnosis and treatment)</a:t>
            </a:r>
          </a:p>
          <a:p>
            <a:r>
              <a:rPr lang="en-US"/>
              <a:t>Lower Costs</a:t>
            </a:r>
          </a:p>
          <a:p>
            <a:pPr lvl="1"/>
            <a:r>
              <a:rPr lang="en-US"/>
              <a:t>Cheaply duplicate medical expertise</a:t>
            </a:r>
          </a:p>
          <a:p>
            <a:pPr lvl="1"/>
            <a:r>
              <a:rPr lang="en-US"/>
              <a:t>Lower costs with higher mix of non-physicians and automated care</a:t>
            </a:r>
          </a:p>
          <a:p>
            <a:pPr lvl="1"/>
            <a:endParaRPr lang="en-US" sz="776"/>
          </a:p>
          <a:p>
            <a:pPr lvl="1"/>
            <a:endParaRPr lang="en-US" sz="776"/>
          </a:p>
          <a:p>
            <a:pPr lvl="2"/>
            <a:endParaRPr lang="en-US"/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920000">
            <a:off x="3192463" y="3200400"/>
            <a:ext cx="4894976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5400" dirty="0">
                <a:solidFill>
                  <a:srgbClr val="A5A5A5"/>
                </a:solidFill>
              </a:rPr>
              <a:t>Copyright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7384"/>
            <a:ext cx="7772400" cy="1403769"/>
          </a:xfrm>
        </p:spPr>
        <p:txBody>
          <a:bodyPr>
            <a:normAutofit/>
          </a:bodyPr>
          <a:lstStyle/>
          <a:p>
            <a:r>
              <a:rPr lang="en-US"/>
              <a:t>The Future of Medicine?</a:t>
            </a:r>
          </a:p>
        </p:txBody>
      </p:sp>
      <p:pic>
        <p:nvPicPr>
          <p:cNvPr id="4" name="Content Placeholder 3" descr="economist doctor squeeze.jpg"/>
          <p:cNvPicPr>
            <a:picLocks noGrp="1" noChangeAspect="1"/>
          </p:cNvPicPr>
          <p:nvPr>
            <p:ph idx="1"/>
          </p:nvPr>
        </p:nvPicPr>
        <p:blipFill>
          <a:blip r:embed="rId3"/>
          <a:srcRect t="-2239" b="-2239"/>
          <a:stretch>
            <a:fillRect/>
          </a:stretch>
        </p:blipFill>
        <p:spPr>
          <a:xfrm>
            <a:off x="914400" y="2096290"/>
            <a:ext cx="7467043" cy="4392378"/>
          </a:xfrm>
        </p:spPr>
      </p:pic>
      <p:sp>
        <p:nvSpPr>
          <p:cNvPr id="5" name="TextBox 4"/>
          <p:cNvSpPr txBox="1"/>
          <p:nvPr/>
        </p:nvSpPr>
        <p:spPr>
          <a:xfrm>
            <a:off x="3974862" y="6522092"/>
            <a:ext cx="471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Economist, June 2, 2012</a:t>
            </a:r>
          </a:p>
        </p:txBody>
      </p:sp>
      <p:sp>
        <p:nvSpPr>
          <p:cNvPr id="6" name="TextBox 5"/>
          <p:cNvSpPr txBox="1"/>
          <p:nvPr/>
        </p:nvSpPr>
        <p:spPr>
          <a:xfrm rot="1920000">
            <a:off x="3192463" y="3200400"/>
            <a:ext cx="4894976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5400" dirty="0">
                <a:solidFill>
                  <a:srgbClr val="A5A5A5"/>
                </a:solidFill>
              </a:rPr>
              <a:t>Copyright</a:t>
            </a:r>
          </a:p>
        </p:txBody>
      </p:sp>
    </p:spTree>
    <p:extLst>
      <p:ext uri="{BB962C8B-B14F-4D97-AF65-F5344CB8AC3E}">
        <p14:creationId xmlns:p14="http://schemas.microsoft.com/office/powerpoint/2010/main" val="2718094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12" y="3156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The Law and Technological Innovation</a:t>
            </a:r>
          </a:p>
        </p:txBody>
      </p:sp>
      <p:pic>
        <p:nvPicPr>
          <p:cNvPr id="4" name="Content Placeholder 3" descr="google-glas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>
          <a:xfrm>
            <a:off x="4407647" y="1383913"/>
            <a:ext cx="4174565" cy="2295850"/>
          </a:xfrm>
        </p:spPr>
      </p:pic>
      <p:pic>
        <p:nvPicPr>
          <p:cNvPr id="3" name="Picture 2" descr="uber self-driv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36" y="4114268"/>
            <a:ext cx="3612776" cy="2031516"/>
          </a:xfrm>
          <a:prstGeom prst="rect">
            <a:avLst/>
          </a:prstGeom>
        </p:spPr>
      </p:pic>
      <p:pic>
        <p:nvPicPr>
          <p:cNvPr id="5" name="Picture 4" descr="electric car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1" y="1458618"/>
            <a:ext cx="3412565" cy="2270907"/>
          </a:xfrm>
          <a:prstGeom prst="rect">
            <a:avLst/>
          </a:prstGeom>
        </p:spPr>
      </p:pic>
      <p:pic>
        <p:nvPicPr>
          <p:cNvPr id="7" name="Picture 6" descr="uber protes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2" y="4049095"/>
            <a:ext cx="3532094" cy="22830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2611" y="3679763"/>
            <a:ext cx="381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1.  Technology Forcing Regulations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07647" y="3744936"/>
            <a:ext cx="449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2. Lack of social acceptance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176" y="6238669"/>
            <a:ext cx="419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3. Create social acceptance to relax regulations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07647" y="6332176"/>
            <a:ext cx="449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4. Social Acceptance Pending</a:t>
            </a:r>
          </a:p>
        </p:txBody>
      </p:sp>
      <p:sp>
        <p:nvSpPr>
          <p:cNvPr id="13" name="TextBox 12"/>
          <p:cNvSpPr txBox="1"/>
          <p:nvPr/>
        </p:nvSpPr>
        <p:spPr>
          <a:xfrm rot="1920000">
            <a:off x="3192463" y="3200400"/>
            <a:ext cx="4894976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5400" dirty="0">
                <a:solidFill>
                  <a:srgbClr val="A5A5A5"/>
                </a:solidFill>
              </a:rPr>
              <a:t>Copyright</a:t>
            </a:r>
          </a:p>
        </p:txBody>
      </p:sp>
    </p:spTree>
    <p:extLst>
      <p:ext uri="{BB962C8B-B14F-4D97-AF65-F5344CB8AC3E}">
        <p14:creationId xmlns:p14="http://schemas.microsoft.com/office/powerpoint/2010/main" val="3771534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Lessons from </a:t>
            </a:r>
            <a:r>
              <a:rPr lang="en-US" err="1"/>
              <a:t>Uber</a:t>
            </a:r>
            <a:r>
              <a:rPr lang="en-US"/>
              <a:t> </a:t>
            </a:r>
            <a:r>
              <a:rPr lang="en-US" err="1"/>
              <a:t>vs</a:t>
            </a:r>
            <a:r>
              <a:rPr lang="en-US"/>
              <a:t> Taxi Industry?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Undercut taxi services on cost, access, and arguably even quality</a:t>
            </a:r>
          </a:p>
          <a:p>
            <a:pPr lvl="1"/>
            <a:r>
              <a:rPr lang="en-US"/>
              <a:t>Better use of technology</a:t>
            </a:r>
          </a:p>
          <a:p>
            <a:pPr lvl="1"/>
            <a:r>
              <a:rPr lang="en-US"/>
              <a:t>Leverage existing resources more efficiently</a:t>
            </a:r>
          </a:p>
          <a:p>
            <a:pPr lvl="1"/>
            <a:r>
              <a:rPr lang="en-US"/>
              <a:t>Ignored regulatory violations until it reached critical mass or a “tipping point” of social acceptability</a:t>
            </a:r>
          </a:p>
          <a:p>
            <a:pPr marL="393192" lvl="1" indent="0">
              <a:buNone/>
            </a:pPr>
            <a:r>
              <a:rPr lang="en-US"/>
              <a:t> </a:t>
            </a:r>
          </a:p>
          <a:p>
            <a:r>
              <a:rPr lang="en-US"/>
              <a:t>Politically framed service as empowering the little guy (its drivers) </a:t>
            </a:r>
            <a:r>
              <a:rPr lang="en-US" err="1"/>
              <a:t>vs</a:t>
            </a:r>
            <a:r>
              <a:rPr lang="en-US"/>
              <a:t> “big taxi”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Intensive lobbying and recruitment of consumer base to relax existing regulatory restrictions for its unlicensed drivers</a:t>
            </a:r>
          </a:p>
          <a:p>
            <a:endParaRPr lang="en-US"/>
          </a:p>
          <a:p>
            <a:r>
              <a:rPr lang="en-US"/>
              <a:t>Endgame:  driverless cars 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920000">
            <a:off x="3192463" y="3200400"/>
            <a:ext cx="4894976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5400" dirty="0">
                <a:solidFill>
                  <a:srgbClr val="A5A5A5"/>
                </a:solidFill>
              </a:rPr>
              <a:t>Copyright</a:t>
            </a:r>
          </a:p>
        </p:txBody>
      </p:sp>
    </p:spTree>
    <p:extLst>
      <p:ext uri="{BB962C8B-B14F-4D97-AF65-F5344CB8AC3E}">
        <p14:creationId xmlns:p14="http://schemas.microsoft.com/office/powerpoint/2010/main" val="3955734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713232"/>
            <a:ext cx="8035365" cy="1426464"/>
          </a:xfrm>
        </p:spPr>
        <p:txBody>
          <a:bodyPr>
            <a:normAutofit fontScale="90000"/>
          </a:bodyPr>
          <a:lstStyle/>
          <a:p>
            <a:r>
              <a:rPr lang="en-US"/>
              <a:t>Licensing and Scope of Practice 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>
            <a:normAutofit/>
          </a:bodyPr>
          <a:lstStyle/>
          <a:p>
            <a:r>
              <a:rPr lang="en-US"/>
              <a:t>Physician groups will likely press licensing restrictions</a:t>
            </a:r>
          </a:p>
          <a:p>
            <a:pPr>
              <a:buNone/>
            </a:pPr>
            <a:endParaRPr lang="en-US"/>
          </a:p>
          <a:p>
            <a:r>
              <a:rPr lang="en-US"/>
              <a:t>Attempt to block non-physicians from expanding scope of practice with use of smart machines </a:t>
            </a:r>
          </a:p>
          <a:p>
            <a:pPr>
              <a:buNone/>
            </a:pPr>
            <a:endParaRPr lang="en-US"/>
          </a:p>
          <a:p>
            <a:r>
              <a:rPr lang="en-US"/>
              <a:t>Can the medical profession block the use of automated diagnostic and treatment technology?</a:t>
            </a:r>
          </a:p>
          <a:p>
            <a:pPr lvl="1"/>
            <a:r>
              <a:rPr lang="en-US"/>
              <a:t>Safety grounds?</a:t>
            </a:r>
          </a:p>
          <a:p>
            <a:pPr lvl="1"/>
            <a:r>
              <a:rPr lang="en-US"/>
              <a:t>Economic security?</a:t>
            </a:r>
          </a:p>
          <a:p>
            <a:pPr marL="393192" lvl="1" indent="0">
              <a:buNone/>
            </a:pPr>
            <a:endParaRPr lang="en-US"/>
          </a:p>
          <a:p>
            <a:pPr lvl="1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920000">
            <a:off x="3192463" y="3200400"/>
            <a:ext cx="4894976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5400" dirty="0">
                <a:solidFill>
                  <a:srgbClr val="A5A5A5"/>
                </a:solidFill>
              </a:rPr>
              <a:t>Copyright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/>
              <a:t>Political Economy Implications of Displacing Medical Workers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3192" lvl="1" indent="0">
              <a:buNone/>
            </a:pPr>
            <a:r>
              <a:rPr lang="en-US"/>
              <a:t>	</a:t>
            </a:r>
          </a:p>
          <a:p>
            <a:pPr lvl="1"/>
            <a:r>
              <a:rPr lang="en-US"/>
              <a:t>Currently the largest segment of middle class jobs in the country (U.S. Bureau of Labor Statistics)</a:t>
            </a:r>
          </a:p>
          <a:p>
            <a:pPr marL="393192" lvl="1" indent="0">
              <a:buNone/>
            </a:pPr>
            <a:endParaRPr lang="en-US"/>
          </a:p>
          <a:p>
            <a:pPr lvl="1"/>
            <a:r>
              <a:rPr lang="en-US"/>
              <a:t>Wide geographic distribution</a:t>
            </a:r>
          </a:p>
          <a:p>
            <a:pPr marL="393192" lvl="1" indent="0">
              <a:buNone/>
            </a:pPr>
            <a:endParaRPr lang="en-US"/>
          </a:p>
          <a:p>
            <a:pPr lvl="1"/>
            <a:r>
              <a:rPr lang="en-US"/>
              <a:t>Many skilled positions can be acquired at community colleges</a:t>
            </a:r>
          </a:p>
        </p:txBody>
      </p:sp>
      <p:sp>
        <p:nvSpPr>
          <p:cNvPr id="4" name="TextBox 3"/>
          <p:cNvSpPr txBox="1"/>
          <p:nvPr/>
        </p:nvSpPr>
        <p:spPr>
          <a:xfrm rot="1920000">
            <a:off x="3192463" y="3200400"/>
            <a:ext cx="4894976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5400" dirty="0">
                <a:solidFill>
                  <a:srgbClr val="A5A5A5"/>
                </a:solidFill>
              </a:rPr>
              <a:t>Copyright</a:t>
            </a:r>
          </a:p>
        </p:txBody>
      </p:sp>
    </p:spTree>
    <p:extLst>
      <p:ext uri="{BB962C8B-B14F-4D97-AF65-F5344CB8AC3E}">
        <p14:creationId xmlns:p14="http://schemas.microsoft.com/office/powerpoint/2010/main" val="20962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Triple Aim Without Displacement?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Develop regulatory framework for smart machines that requires keeping humans in the loop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Adapt medical training to integrate smart machines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Train physicians and non-physicians together using smart machines and adopt a team approach with physicians as managers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Prevent Silicon Valley takes all system [aka, we are not ready for Universal Basic Income system just yet[ </a:t>
            </a:r>
          </a:p>
          <a:p>
            <a:pPr marL="393192" lvl="1" indent="0">
              <a:buNone/>
            </a:pPr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920000">
            <a:off x="3192463" y="3200400"/>
            <a:ext cx="4894976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5400" dirty="0">
                <a:solidFill>
                  <a:srgbClr val="A5A5A5"/>
                </a:solidFill>
              </a:rPr>
              <a:t>Copyright</a:t>
            </a:r>
          </a:p>
        </p:txBody>
      </p:sp>
    </p:spTree>
    <p:extLst>
      <p:ext uri="{BB962C8B-B14F-4D97-AF65-F5344CB8AC3E}">
        <p14:creationId xmlns:p14="http://schemas.microsoft.com/office/powerpoint/2010/main" val="344980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Smart Machines in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Transformative Potential—Achieving the “Triple Aim”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Law and Disruptive Technology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Will the Robots Take Over, and Can We Do Anything About It?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393192" lvl="1" indent="0">
              <a:buNone/>
            </a:pPr>
            <a:endParaRPr lang="en-US"/>
          </a:p>
          <a:p>
            <a:pPr marL="393192" lvl="1" indent="0">
              <a:buNone/>
            </a:pPr>
            <a:endParaRPr lang="en-US"/>
          </a:p>
          <a:p>
            <a:endParaRPr lang="en-US"/>
          </a:p>
          <a:p>
            <a:pPr marL="393192" lvl="1" indent="0">
              <a:buNone/>
            </a:pPr>
            <a:endParaRPr lang="en-US"/>
          </a:p>
          <a:p>
            <a:pPr marL="393192" lvl="1" indent="0">
              <a:buNone/>
            </a:pPr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marL="393192" lvl="1" indent="0">
              <a:buNone/>
            </a:pPr>
            <a:endParaRPr lang="en-US"/>
          </a:p>
          <a:p>
            <a:endParaRPr lang="en-US"/>
          </a:p>
          <a:p>
            <a:pPr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920000">
            <a:off x="3192463" y="3200400"/>
            <a:ext cx="4894976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5400" dirty="0">
                <a:solidFill>
                  <a:srgbClr val="A5A5A5"/>
                </a:solidFill>
              </a:rPr>
              <a:t>Copyright</a:t>
            </a:r>
          </a:p>
        </p:txBody>
      </p:sp>
    </p:spTree>
    <p:extLst>
      <p:ext uri="{BB962C8B-B14F-4D97-AF65-F5344CB8AC3E}">
        <p14:creationId xmlns:p14="http://schemas.microsoft.com/office/powerpoint/2010/main" val="339947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pic>
        <p:nvPicPr>
          <p:cNvPr id="6" name="Content Placeholder 5" descr="IMG_1536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2" b="14442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 rot="1920000">
            <a:off x="3192463" y="3200400"/>
            <a:ext cx="4894976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5400" dirty="0">
                <a:solidFill>
                  <a:srgbClr val="A5A5A5"/>
                </a:solidFill>
              </a:rPr>
              <a:t>Copyright</a:t>
            </a:r>
          </a:p>
        </p:txBody>
      </p:sp>
    </p:spTree>
    <p:extLst>
      <p:ext uri="{BB962C8B-B14F-4D97-AF65-F5344CB8AC3E}">
        <p14:creationId xmlns:p14="http://schemas.microsoft.com/office/powerpoint/2010/main" val="1566265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Triple Aim of Healthcare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/>
          </a:p>
          <a:p>
            <a:r>
              <a:rPr lang="en-US"/>
              <a:t>Access—ensure universal access to necessary care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Cost—affordability for both individuals and society </a:t>
            </a:r>
          </a:p>
          <a:p>
            <a:endParaRPr lang="en-US"/>
          </a:p>
          <a:p>
            <a:r>
              <a:rPr lang="en-US"/>
              <a:t>Quality—delivering the right care and reducing errors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920000">
            <a:off x="3192463" y="3200400"/>
            <a:ext cx="4894976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5400" dirty="0">
                <a:solidFill>
                  <a:srgbClr val="A5A5A5"/>
                </a:solidFill>
              </a:rPr>
              <a:t>Copyright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95" y="704088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Being Insured ≠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Acceptance rates of patients by dermatologists</a:t>
            </a:r>
          </a:p>
          <a:p>
            <a:pPr lvl="1"/>
            <a:r>
              <a:rPr lang="en-US"/>
              <a:t>Medicare—85%</a:t>
            </a:r>
          </a:p>
          <a:p>
            <a:pPr lvl="1"/>
            <a:r>
              <a:rPr lang="en-US"/>
              <a:t>Private insurance—87%</a:t>
            </a:r>
          </a:p>
          <a:p>
            <a:pPr lvl="1"/>
            <a:r>
              <a:rPr lang="en-US"/>
              <a:t>Medicaid—32%</a:t>
            </a:r>
          </a:p>
          <a:p>
            <a:r>
              <a:rPr lang="en-US"/>
              <a:t>Mean wait times if insurance accepted </a:t>
            </a:r>
          </a:p>
          <a:p>
            <a:pPr lvl="1"/>
            <a:r>
              <a:rPr lang="en-US"/>
              <a:t>Medicare and private insurance--37 days </a:t>
            </a:r>
          </a:p>
          <a:p>
            <a:pPr lvl="1"/>
            <a:r>
              <a:rPr lang="en-US"/>
              <a:t>Medicaid--50 days</a:t>
            </a:r>
          </a:p>
          <a:p>
            <a:pPr marL="393192" lvl="1" indent="0">
              <a:buNone/>
            </a:pPr>
            <a:r>
              <a:rPr lang="en-US"/>
              <a:t> </a:t>
            </a:r>
            <a:r>
              <a:rPr lang="en-US" sz="1400" err="1"/>
              <a:t>Resneck</a:t>
            </a:r>
            <a:r>
              <a:rPr lang="en-US" sz="1400"/>
              <a:t> J, et al.  J Am </a:t>
            </a:r>
            <a:r>
              <a:rPr lang="en-US" sz="1400" err="1"/>
              <a:t>Acad</a:t>
            </a:r>
            <a:r>
              <a:rPr lang="en-US" sz="1400"/>
              <a:t> </a:t>
            </a:r>
            <a:r>
              <a:rPr lang="en-US" sz="1400" err="1"/>
              <a:t>Dermatol</a:t>
            </a:r>
            <a:r>
              <a:rPr lang="en-US" sz="1400"/>
              <a:t>. 2004 Jan;50(1):85-92</a:t>
            </a:r>
          </a:p>
          <a:p>
            <a:pPr marL="393192" lvl="1" indent="0">
              <a:buNone/>
            </a:pPr>
            <a:endParaRPr lang="en-US"/>
          </a:p>
          <a:p>
            <a:r>
              <a:rPr lang="en-US"/>
              <a:t>Children—Access to specialty care </a:t>
            </a:r>
          </a:p>
          <a:p>
            <a:pPr lvl="1"/>
            <a:r>
              <a:rPr lang="en-US"/>
              <a:t>Medicaid-CHIP—64% denial rate by providers</a:t>
            </a:r>
          </a:p>
          <a:p>
            <a:pPr lvl="1"/>
            <a:r>
              <a:rPr lang="en-US"/>
              <a:t>Private Insurance (BCBS)—11% denial rate by providers</a:t>
            </a:r>
          </a:p>
          <a:p>
            <a:pPr marL="667512" lvl="2" indent="0">
              <a:buNone/>
            </a:pPr>
            <a:r>
              <a:rPr lang="en-US" sz="1300"/>
              <a:t>Joanna </a:t>
            </a:r>
            <a:r>
              <a:rPr lang="en-US" sz="1300" err="1"/>
              <a:t>Bisgaier</a:t>
            </a:r>
            <a:r>
              <a:rPr lang="en-US" sz="1300"/>
              <a:t> &amp; Karin Rhodes, </a:t>
            </a:r>
            <a:r>
              <a:rPr lang="en-US" sz="1300" i="1"/>
              <a:t>Auditing Access to Specialty Care for Children with Public Insurance</a:t>
            </a:r>
            <a:r>
              <a:rPr lang="en-US" sz="1300"/>
              <a:t>, 364 NEJM 2324 (2011). </a:t>
            </a:r>
          </a:p>
          <a:p>
            <a:pPr>
              <a:buNone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920000">
            <a:off x="3192463" y="3200400"/>
            <a:ext cx="4894976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5400" dirty="0">
                <a:solidFill>
                  <a:srgbClr val="A5A5A5"/>
                </a:solidFill>
              </a:rPr>
              <a:t>Copyright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Access: Primary care supply-demand mismatch</a:t>
            </a:r>
          </a:p>
        </p:txBody>
      </p:sp>
      <p:pic>
        <p:nvPicPr>
          <p:cNvPr id="4" name="Content Placeholder 3" descr="doc shortage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378" r="-1378"/>
          <a:stretch>
            <a:fillRect/>
          </a:stretch>
        </p:blipFill>
        <p:spPr>
          <a:xfrm>
            <a:off x="914400" y="1827682"/>
            <a:ext cx="77724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2322551" y="6399682"/>
            <a:ext cx="543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Am </a:t>
            </a:r>
            <a:r>
              <a:rPr lang="en-US" i="1" err="1"/>
              <a:t>Fam</a:t>
            </a:r>
            <a:r>
              <a:rPr lang="en-US" i="1"/>
              <a:t> Physician. 2005 Nov 1;72(9):1670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920000">
            <a:off x="3192463" y="3200400"/>
            <a:ext cx="4894976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5400" dirty="0">
                <a:solidFill>
                  <a:srgbClr val="A5A5A5"/>
                </a:solidFill>
              </a:rPr>
              <a:t>Copyright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Increasing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Medicare spend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31950"/>
            <a:ext cx="3810000" cy="2540000"/>
          </a:xfrm>
          <a:prstGeom prst="rect">
            <a:avLst/>
          </a:prstGeom>
        </p:spPr>
      </p:pic>
      <p:pic>
        <p:nvPicPr>
          <p:cNvPr id="5" name="Picture 4" descr="kff insurance premiu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31950"/>
            <a:ext cx="3810000" cy="2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6118" y="5955268"/>
            <a:ext cx="633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Kaiser Family Foundation, 2016</a:t>
            </a:r>
          </a:p>
        </p:txBody>
      </p:sp>
      <p:sp>
        <p:nvSpPr>
          <p:cNvPr id="7" name="TextBox 6"/>
          <p:cNvSpPr txBox="1"/>
          <p:nvPr/>
        </p:nvSpPr>
        <p:spPr>
          <a:xfrm rot="1920000">
            <a:off x="3192463" y="3200400"/>
            <a:ext cx="4894976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5400" dirty="0">
                <a:solidFill>
                  <a:srgbClr val="A5A5A5"/>
                </a:solidFill>
              </a:rPr>
              <a:t>Copyright</a:t>
            </a:r>
          </a:p>
        </p:txBody>
      </p:sp>
    </p:spTree>
    <p:extLst>
      <p:ext uri="{BB962C8B-B14F-4D97-AF65-F5344CB8AC3E}">
        <p14:creationId xmlns:p14="http://schemas.microsoft.com/office/powerpoint/2010/main" val="133948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51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Quality:  Room for Improvement</a:t>
            </a:r>
          </a:p>
        </p:txBody>
      </p:sp>
      <p:pic>
        <p:nvPicPr>
          <p:cNvPr id="8" name="Content Placeholder 7" descr="hopkins medical error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" b="3060"/>
          <a:stretch>
            <a:fillRect/>
          </a:stretch>
        </p:blipFill>
        <p:spPr>
          <a:xfrm>
            <a:off x="457200" y="1847088"/>
            <a:ext cx="7850094" cy="5010912"/>
          </a:xfrm>
        </p:spPr>
      </p:pic>
      <p:sp>
        <p:nvSpPr>
          <p:cNvPr id="4" name="TextBox 3"/>
          <p:cNvSpPr txBox="1"/>
          <p:nvPr/>
        </p:nvSpPr>
        <p:spPr>
          <a:xfrm rot="1920000">
            <a:off x="3192463" y="3200400"/>
            <a:ext cx="4894976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5400" dirty="0">
                <a:solidFill>
                  <a:srgbClr val="A5A5A5"/>
                </a:solidFill>
              </a:rPr>
              <a:t>Copyright</a:t>
            </a:r>
          </a:p>
        </p:txBody>
      </p:sp>
    </p:spTree>
    <p:extLst>
      <p:ext uri="{BB962C8B-B14F-4D97-AF65-F5344CB8AC3E}">
        <p14:creationId xmlns:p14="http://schemas.microsoft.com/office/powerpoint/2010/main" val="3945135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 More Medical Experts? </a:t>
            </a:r>
          </a:p>
        </p:txBody>
      </p:sp>
      <p:pic>
        <p:nvPicPr>
          <p:cNvPr id="4" name="Content Placeholder 3" descr="medical textbook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5" b="22335"/>
          <a:stretch>
            <a:fillRect/>
          </a:stretch>
        </p:blipFill>
        <p:spPr>
          <a:xfrm>
            <a:off x="457200" y="2149921"/>
            <a:ext cx="8229600" cy="4389120"/>
          </a:xfrm>
        </p:spPr>
      </p:pic>
      <p:sp>
        <p:nvSpPr>
          <p:cNvPr id="5" name="TextBox 4"/>
          <p:cNvSpPr txBox="1"/>
          <p:nvPr/>
        </p:nvSpPr>
        <p:spPr>
          <a:xfrm rot="1920000">
            <a:off x="3192463" y="3200400"/>
            <a:ext cx="4894976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5400" dirty="0">
                <a:solidFill>
                  <a:srgbClr val="A5A5A5"/>
                </a:solidFill>
              </a:rPr>
              <a:t>Copyright</a:t>
            </a:r>
          </a:p>
        </p:txBody>
      </p:sp>
    </p:spTree>
    <p:extLst>
      <p:ext uri="{BB962C8B-B14F-4D97-AF65-F5344CB8AC3E}">
        <p14:creationId xmlns:p14="http://schemas.microsoft.com/office/powerpoint/2010/main" val="390624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7" y="454249"/>
            <a:ext cx="7289446" cy="547559"/>
          </a:xfrm>
        </p:spPr>
        <p:txBody>
          <a:bodyPr>
            <a:normAutofit fontScale="90000"/>
          </a:bodyPr>
          <a:lstStyle/>
          <a:p>
            <a:r>
              <a:rPr lang="en-US"/>
              <a:t>What is Pattern Recognition?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9" y="5152485"/>
            <a:ext cx="8664791" cy="1705515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/>
          </a:p>
        </p:txBody>
      </p:sp>
      <p:pic>
        <p:nvPicPr>
          <p:cNvPr id="4" name="Picture 3" descr="Watson_Jeopard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5588"/>
            <a:ext cx="4527997" cy="2550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5588"/>
            <a:ext cx="9450224" cy="5582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20000">
            <a:off x="3192463" y="3200400"/>
            <a:ext cx="4894976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5400" dirty="0">
                <a:solidFill>
                  <a:srgbClr val="A5A5A5"/>
                </a:solidFill>
              </a:rPr>
              <a:t>Copyright</a:t>
            </a:r>
          </a:p>
        </p:txBody>
      </p:sp>
    </p:spTree>
    <p:extLst>
      <p:ext uri="{BB962C8B-B14F-4D97-AF65-F5344CB8AC3E}">
        <p14:creationId xmlns:p14="http://schemas.microsoft.com/office/powerpoint/2010/main" val="3308223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845</Words>
  <Application>Microsoft Office PowerPoint</Application>
  <PresentationFormat>On-screen Show (4:3)</PresentationFormat>
  <Paragraphs>207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Constantia</vt:lpstr>
      <vt:lpstr>Wingdings 2</vt:lpstr>
      <vt:lpstr>Flow</vt:lpstr>
      <vt:lpstr>PowerPoint Presentation</vt:lpstr>
      <vt:lpstr>Smart Machines in Medicine</vt:lpstr>
      <vt:lpstr>The Triple Aim of Healthcare</vt:lpstr>
      <vt:lpstr>Being Insured ≠ Access</vt:lpstr>
      <vt:lpstr>Access: Primary care supply-demand mismatch</vt:lpstr>
      <vt:lpstr>Increasing Costs</vt:lpstr>
      <vt:lpstr>Quality:  Room for Improvement</vt:lpstr>
      <vt:lpstr>Train More Medical Experts? </vt:lpstr>
      <vt:lpstr>What is Pattern Recognition?</vt:lpstr>
      <vt:lpstr>Dr. House in Your House?</vt:lpstr>
      <vt:lpstr>mHealth: No Appointment Needed</vt:lpstr>
      <vt:lpstr>Necessity and Technological Innovation</vt:lpstr>
      <vt:lpstr>Triple Aim via Smart Machines</vt:lpstr>
      <vt:lpstr>The Future of Medicine?</vt:lpstr>
      <vt:lpstr>The Law and Technological Innovation</vt:lpstr>
      <vt:lpstr>Lessons from Uber vs Taxi Industry?</vt:lpstr>
      <vt:lpstr>Licensing and Scope of Practice Barriers</vt:lpstr>
      <vt:lpstr>Political Economy Implications of Displacing Medical Workers</vt:lpstr>
      <vt:lpstr>Triple Aim Without Displacement?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Perez</dc:creator>
  <cp:lastModifiedBy>Kathleen Perez</cp:lastModifiedBy>
  <cp:revision>3</cp:revision>
  <dcterms:modified xsi:type="dcterms:W3CDTF">2016-10-18T16:36:31Z</dcterms:modified>
</cp:coreProperties>
</file>